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8"/>
  </p:notesMasterIdLst>
  <p:sldIdLst>
    <p:sldId id="256" r:id="rId2"/>
    <p:sldId id="257" r:id="rId3"/>
    <p:sldId id="258" r:id="rId4"/>
    <p:sldId id="259" r:id="rId5"/>
    <p:sldId id="260" r:id="rId6"/>
    <p:sldId id="261" r:id="rId7"/>
    <p:sldId id="262" r:id="rId8"/>
    <p:sldId id="264" r:id="rId9"/>
    <p:sldId id="265" r:id="rId10"/>
    <p:sldId id="269" r:id="rId11"/>
    <p:sldId id="270" r:id="rId12"/>
    <p:sldId id="271" r:id="rId13"/>
    <p:sldId id="272" r:id="rId14"/>
    <p:sldId id="273" r:id="rId15"/>
    <p:sldId id="275" r:id="rId16"/>
    <p:sldId id="276" r:id="rId17"/>
    <p:sldId id="277" r:id="rId18"/>
    <p:sldId id="278" r:id="rId19"/>
    <p:sldId id="280" r:id="rId20"/>
    <p:sldId id="281" r:id="rId21"/>
    <p:sldId id="282" r:id="rId22"/>
    <p:sldId id="283" r:id="rId23"/>
    <p:sldId id="285" r:id="rId24"/>
    <p:sldId id="286" r:id="rId25"/>
    <p:sldId id="287" r:id="rId26"/>
    <p:sldId id="288"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33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C4F1F9-C7AE-4A17-B2EE-9934A504D4D9}" type="datetimeFigureOut">
              <a:rPr lang="en-US" smtClean="0"/>
              <a:t>9/19/2016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AEAA70-5F8F-491E-976F-D151830D95C0}" type="slidenum">
              <a:rPr lang="en-US" smtClean="0"/>
              <a:t>‹#›</a:t>
            </a:fld>
            <a:endParaRPr lang="en-US"/>
          </a:p>
        </p:txBody>
      </p:sp>
    </p:spTree>
    <p:extLst>
      <p:ext uri="{BB962C8B-B14F-4D97-AF65-F5344CB8AC3E}">
        <p14:creationId xmlns:p14="http://schemas.microsoft.com/office/powerpoint/2010/main" val="3554373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DB6EFB-EABC-4C05-B731-FB12F7C35920}"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864615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1828506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3908802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53915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3267050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5BDB6EFB-EABC-4C05-B731-FB12F7C35920}" type="datetimeFigureOut">
              <a:rPr lang="en-US" smtClean="0"/>
              <a:t>9/19/2016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3665093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5BDB6EFB-EABC-4C05-B731-FB12F7C35920}" type="datetimeFigureOut">
              <a:rPr lang="en-US" smtClean="0"/>
              <a:t>9/19/2016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2371724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DB6EFB-EABC-4C05-B731-FB12F7C35920}"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2468469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DB6EFB-EABC-4C05-B731-FB12F7C35920}"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366982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DB6EFB-EABC-4C05-B731-FB12F7C35920}"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215281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DB6EFB-EABC-4C05-B731-FB12F7C35920}"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1666221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186114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346" y="2912232"/>
            <a:ext cx="3830406"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912232"/>
            <a:ext cx="382151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BDB6EFB-EABC-4C05-B731-FB12F7C35920}" type="datetimeFigureOut">
              <a:rPr lang="en-US" smtClean="0"/>
              <a:t>9/19/2016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1789670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DB6EFB-EABC-4C05-B731-FB12F7C35920}" type="datetimeFigureOut">
              <a:rPr lang="en-US" smtClean="0"/>
              <a:t>9/19/2016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1381102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DB6EFB-EABC-4C05-B731-FB12F7C35920}" type="datetimeFigureOut">
              <a:rPr lang="en-US" smtClean="0"/>
              <a:t>9/19/2016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1706279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990163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extLst>
      <p:ext uri="{BB962C8B-B14F-4D97-AF65-F5344CB8AC3E}">
        <p14:creationId xmlns:p14="http://schemas.microsoft.com/office/powerpoint/2010/main" val="24036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5BDB6EFB-EABC-4C05-B731-FB12F7C35920}" type="datetimeFigureOut">
              <a:rPr lang="en-US" smtClean="0"/>
              <a:t>9/19/2016</a:t>
            </a:fld>
            <a:endParaRPr lang="en-US"/>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D239681-4E5D-436D-8EBB-E750DA04C84C}" type="slidenum">
              <a:rPr lang="en-US" smtClean="0"/>
              <a:t>‹#›</a:t>
            </a:fld>
            <a:endParaRPr lang="en-US"/>
          </a:p>
        </p:txBody>
      </p:sp>
    </p:spTree>
    <p:extLst>
      <p:ext uri="{BB962C8B-B14F-4D97-AF65-F5344CB8AC3E}">
        <p14:creationId xmlns:p14="http://schemas.microsoft.com/office/powerpoint/2010/main" val="2803580421"/>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749" y="0"/>
            <a:ext cx="9747349" cy="6879580"/>
          </a:xfrm>
          <a:prstGeom prst="rect">
            <a:avLst/>
          </a:prstGeom>
        </p:spPr>
      </p:pic>
      <p:sp>
        <p:nvSpPr>
          <p:cNvPr id="2" name="Title 1"/>
          <p:cNvSpPr>
            <a:spLocks noGrp="1"/>
          </p:cNvSpPr>
          <p:nvPr>
            <p:ph type="ctrTitle"/>
          </p:nvPr>
        </p:nvSpPr>
        <p:spPr>
          <a:xfrm>
            <a:off x="685800" y="533400"/>
            <a:ext cx="7773308" cy="630237"/>
          </a:xfrm>
        </p:spPr>
        <p:txBody>
          <a:bodyPr>
            <a:normAutofit fontScale="90000"/>
          </a:bodyPr>
          <a:lstStyle/>
          <a:p>
            <a:r>
              <a:rPr lang="en-US" dirty="0" smtClean="0"/>
              <a:t>The English Colonies</a:t>
            </a:r>
            <a:endParaRPr lang="en-US" dirty="0"/>
          </a:p>
        </p:txBody>
      </p:sp>
      <p:sp>
        <p:nvSpPr>
          <p:cNvPr id="3" name="Subtitle 2"/>
          <p:cNvSpPr>
            <a:spLocks noGrp="1"/>
          </p:cNvSpPr>
          <p:nvPr>
            <p:ph type="subTitle" idx="1"/>
          </p:nvPr>
        </p:nvSpPr>
        <p:spPr>
          <a:xfrm>
            <a:off x="685800" y="4572000"/>
            <a:ext cx="7086600" cy="1066800"/>
          </a:xfrm>
        </p:spPr>
        <p:txBody>
          <a:bodyPr>
            <a:normAutofit fontScale="85000" lnSpcReduction="10000"/>
          </a:bodyPr>
          <a:lstStyle/>
          <a:p>
            <a:pPr algn="l"/>
            <a:r>
              <a:rPr lang="en-US" dirty="0" smtClean="0"/>
              <a:t>England’s Settlement of North America, 1607 – 1756 – from Jamestown to the Origins of the French and Indian War</a:t>
            </a:r>
            <a:endParaRPr lang="en-US" dirty="0"/>
          </a:p>
        </p:txBody>
      </p:sp>
    </p:spTree>
    <p:extLst>
      <p:ext uri="{BB962C8B-B14F-4D97-AF65-F5344CB8AC3E}">
        <p14:creationId xmlns:p14="http://schemas.microsoft.com/office/powerpoint/2010/main" val="349779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Rhode Island and Dissent</a:t>
            </a:r>
            <a:endParaRPr lang="en-US" dirty="0"/>
          </a:p>
        </p:txBody>
      </p:sp>
      <p:sp>
        <p:nvSpPr>
          <p:cNvPr id="6" name="Content Placeholder 5"/>
          <p:cNvSpPr>
            <a:spLocks noGrp="1"/>
          </p:cNvSpPr>
          <p:nvPr>
            <p:ph sz="half" idx="1"/>
          </p:nvPr>
        </p:nvSpPr>
        <p:spPr>
          <a:xfrm>
            <a:off x="685346" y="1935922"/>
            <a:ext cx="3353253" cy="4007678"/>
          </a:xfrm>
        </p:spPr>
        <p:txBody>
          <a:bodyPr>
            <a:noAutofit/>
          </a:bodyPr>
          <a:lstStyle/>
          <a:p>
            <a:pPr marL="114300" indent="0">
              <a:buNone/>
            </a:pPr>
            <a:r>
              <a:rPr lang="en-US" sz="1400" dirty="0" smtClean="0"/>
              <a:t>Roger Williams advocated for the property rights of Native America communities, and protested against mandatory attendance laws for churchgoers.  His basic principle, the separation of Church and State, would lead to the establishment of Rhode Island – a colony known for its dissenters.  Joining Williams in Rhode Island would be Anne Hutchinson, who was banished from Massachusetts Bay Colony for questioning the merit of minister’s efforts towards salvation – and articulating her own beliefs.  </a:t>
            </a:r>
            <a:endParaRPr lang="en-US" sz="1400" dirty="0"/>
          </a:p>
        </p:txBody>
      </p:sp>
      <p:pic>
        <p:nvPicPr>
          <p:cNvPr id="3" name="Content Placeholder 2"/>
          <p:cNvPicPr>
            <a:picLocks noGrp="1" noChangeAspect="1"/>
          </p:cNvPicPr>
          <p:nvPr>
            <p:ph sz="half" idx="2"/>
          </p:nvPr>
        </p:nvPicPr>
        <p:blipFill>
          <a:blip r:embed="rId2"/>
          <a:stretch>
            <a:fillRect/>
          </a:stretch>
        </p:blipFill>
        <p:spPr>
          <a:xfrm>
            <a:off x="4114800" y="1898600"/>
            <a:ext cx="4045000" cy="4045000"/>
          </a:xfrm>
          <a:prstGeom prst="rect">
            <a:avLst/>
          </a:prstGeom>
        </p:spPr>
      </p:pic>
    </p:spTree>
    <p:extLst>
      <p:ext uri="{BB962C8B-B14F-4D97-AF65-F5344CB8AC3E}">
        <p14:creationId xmlns:p14="http://schemas.microsoft.com/office/powerpoint/2010/main" val="3605067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Hooker establishes Connecticut - 1644</a:t>
            </a:r>
            <a:endParaRPr lang="en-US" dirty="0"/>
          </a:p>
        </p:txBody>
      </p:sp>
      <p:sp>
        <p:nvSpPr>
          <p:cNvPr id="3" name="Content Placeholder 2"/>
          <p:cNvSpPr>
            <a:spLocks noGrp="1"/>
          </p:cNvSpPr>
          <p:nvPr>
            <p:ph sz="half" idx="1"/>
          </p:nvPr>
        </p:nvSpPr>
        <p:spPr>
          <a:xfrm>
            <a:off x="381000" y="1752600"/>
            <a:ext cx="2438400" cy="4038600"/>
          </a:xfrm>
        </p:spPr>
        <p:txBody>
          <a:bodyPr>
            <a:normAutofit fontScale="70000" lnSpcReduction="20000"/>
          </a:bodyPr>
          <a:lstStyle/>
          <a:p>
            <a:pPr marL="114300" indent="0">
              <a:buNone/>
            </a:pPr>
            <a:r>
              <a:rPr lang="en-US" dirty="0" smtClean="0"/>
              <a:t>Thomas Hooker led his congregation to the Connecticut River Valley seeking greater democratic participation for Church members.  He was not the author of the Fundamental Orders of Connecticut, but supported the tenets of the document, which granted greater democratic participation to individuals and is considered by some to be the first written constitution in the United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900379" y="1828800"/>
            <a:ext cx="5925086" cy="3962400"/>
          </a:xfrm>
        </p:spPr>
      </p:pic>
    </p:spTree>
    <p:extLst>
      <p:ext uri="{BB962C8B-B14F-4D97-AF65-F5344CB8AC3E}">
        <p14:creationId xmlns:p14="http://schemas.microsoft.com/office/powerpoint/2010/main" val="1928349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New England Colonies</a:t>
            </a:r>
            <a:endParaRPr lang="en-US" dirty="0"/>
          </a:p>
        </p:txBody>
      </p:sp>
      <p:sp>
        <p:nvSpPr>
          <p:cNvPr id="6" name="Content Placeholder 5"/>
          <p:cNvSpPr>
            <a:spLocks noGrp="1"/>
          </p:cNvSpPr>
          <p:nvPr>
            <p:ph idx="1"/>
          </p:nvPr>
        </p:nvSpPr>
        <p:spPr/>
        <p:txBody>
          <a:bodyPr>
            <a:normAutofit fontScale="77500" lnSpcReduction="20000"/>
          </a:bodyPr>
          <a:lstStyle/>
          <a:p>
            <a:r>
              <a:rPr lang="en-US" dirty="0" smtClean="0"/>
              <a:t>Founded by religious zealots, this region was the most English in social structure and townships.</a:t>
            </a:r>
          </a:p>
          <a:p>
            <a:r>
              <a:rPr lang="en-US" dirty="0" smtClean="0"/>
              <a:t>Brutal force was used against Native American tribes who attempted to challenge these settlers for their land.  The Pequot War of the 1630s and King Philips War in the 1670s were both brutal conflicts, in the later, </a:t>
            </a:r>
            <a:r>
              <a:rPr lang="en-US" dirty="0" err="1" smtClean="0"/>
              <a:t>Metacomet</a:t>
            </a:r>
            <a:r>
              <a:rPr lang="en-US" dirty="0" smtClean="0"/>
              <a:t> was beheaded and them impaled.</a:t>
            </a:r>
          </a:p>
          <a:p>
            <a:r>
              <a:rPr lang="en-US" dirty="0" smtClean="0"/>
              <a:t>Although they established colonies seeking religious freedom for themselves, they did not extent religious toleration to others.  Quakers were punished through banishment, then hanging.  Dissenters were quickly removed from the community.</a:t>
            </a:r>
          </a:p>
          <a:p>
            <a:r>
              <a:rPr lang="en-US" dirty="0" smtClean="0"/>
              <a:t>Many of the communities established here had a palpable fear of God , and considered the threats in their environment like the wilderness, Indians, and farther north the French Catholics to be manifestations of the devil.   </a:t>
            </a:r>
            <a:endParaRPr lang="en-US" dirty="0"/>
          </a:p>
        </p:txBody>
      </p:sp>
    </p:spTree>
    <p:extLst>
      <p:ext uri="{BB962C8B-B14F-4D97-AF65-F5344CB8AC3E}">
        <p14:creationId xmlns:p14="http://schemas.microsoft.com/office/powerpoint/2010/main" val="858846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257800"/>
            <a:ext cx="7772400" cy="594360"/>
          </a:xfrm>
        </p:spPr>
        <p:txBody>
          <a:bodyPr/>
          <a:lstStyle/>
          <a:p>
            <a:r>
              <a:rPr lang="en-US" dirty="0" smtClean="0"/>
              <a:t>New Amsterdam – New York</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304800"/>
            <a:ext cx="6993832" cy="4800600"/>
          </a:xfrm>
        </p:spPr>
      </p:pic>
      <p:sp>
        <p:nvSpPr>
          <p:cNvPr id="4" name="Text Placeholder 3"/>
          <p:cNvSpPr>
            <a:spLocks noGrp="1"/>
          </p:cNvSpPr>
          <p:nvPr>
            <p:ph type="body" sz="half" idx="2"/>
          </p:nvPr>
        </p:nvSpPr>
        <p:spPr>
          <a:xfrm>
            <a:off x="1143001" y="5852160"/>
            <a:ext cx="7391400" cy="838200"/>
          </a:xfrm>
        </p:spPr>
        <p:txBody>
          <a:bodyPr>
            <a:normAutofit fontScale="92500" lnSpcReduction="20000"/>
          </a:bodyPr>
          <a:lstStyle/>
          <a:p>
            <a:pPr algn="l"/>
            <a:r>
              <a:rPr lang="en-US" dirty="0" smtClean="0"/>
              <a:t>The capitalistic, multicultural, and tolerant society which emerged in the 1620s was Dutch in origins, but the English would be just fine as colonial rulers.  Nationalism was not a big concern for most of the merchants on the island. </a:t>
            </a:r>
            <a:endParaRPr lang="en-US" dirty="0"/>
          </a:p>
        </p:txBody>
      </p:sp>
    </p:spTree>
    <p:extLst>
      <p:ext uri="{BB962C8B-B14F-4D97-AF65-F5344CB8AC3E}">
        <p14:creationId xmlns:p14="http://schemas.microsoft.com/office/powerpoint/2010/main" val="3675032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533400"/>
            <a:ext cx="7765321" cy="685799"/>
          </a:xfrm>
        </p:spPr>
        <p:txBody>
          <a:bodyPr/>
          <a:lstStyle/>
          <a:p>
            <a:r>
              <a:rPr lang="en-US" dirty="0" smtClean="0"/>
              <a:t>New Amsterdam-New York</a:t>
            </a:r>
            <a:endParaRPr lang="en-US" dirty="0"/>
          </a:p>
        </p:txBody>
      </p:sp>
      <p:sp>
        <p:nvSpPr>
          <p:cNvPr id="6" name="Content Placeholder 5"/>
          <p:cNvSpPr>
            <a:spLocks noGrp="1"/>
          </p:cNvSpPr>
          <p:nvPr>
            <p:ph sz="half" idx="1"/>
          </p:nvPr>
        </p:nvSpPr>
        <p:spPr>
          <a:xfrm>
            <a:off x="152400" y="1295400"/>
            <a:ext cx="2667000" cy="4495800"/>
          </a:xfrm>
        </p:spPr>
        <p:txBody>
          <a:bodyPr>
            <a:normAutofit fontScale="77500" lnSpcReduction="20000"/>
          </a:bodyPr>
          <a:lstStyle/>
          <a:p>
            <a:pPr marL="114300" indent="0">
              <a:buNone/>
            </a:pPr>
            <a:r>
              <a:rPr lang="en-US" dirty="0" smtClean="0"/>
              <a:t>The English took over New Amsterdam on a dare – Charles I offered the area to James – at the time the Duke of York – if he could only wrest it from the Dutch.  Not only did James take the area, but also, he worked out a system of patronage and taxation which made the colony pay off. The population of the colony grew rapidly, even if he was unable to merge the population with settlements in New England.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782078" y="1371600"/>
            <a:ext cx="6249497" cy="4343400"/>
          </a:xfrm>
        </p:spPr>
      </p:pic>
    </p:spTree>
    <p:extLst>
      <p:ext uri="{BB962C8B-B14F-4D97-AF65-F5344CB8AC3E}">
        <p14:creationId xmlns:p14="http://schemas.microsoft.com/office/powerpoint/2010/main" val="2719958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279" y="304800"/>
            <a:ext cx="7765321" cy="761999"/>
          </a:xfrm>
        </p:spPr>
        <p:txBody>
          <a:bodyPr/>
          <a:lstStyle/>
          <a:p>
            <a:r>
              <a:rPr lang="en-US" dirty="0" smtClean="0"/>
              <a:t>Pennsylvania: Penn’s Forest</a:t>
            </a:r>
            <a:endParaRPr lang="en-US" dirty="0"/>
          </a:p>
        </p:txBody>
      </p:sp>
      <p:sp>
        <p:nvSpPr>
          <p:cNvPr id="3" name="Content Placeholder 2"/>
          <p:cNvSpPr>
            <a:spLocks noGrp="1"/>
          </p:cNvSpPr>
          <p:nvPr>
            <p:ph sz="half" idx="1"/>
          </p:nvPr>
        </p:nvSpPr>
        <p:spPr>
          <a:xfrm>
            <a:off x="381000" y="1303176"/>
            <a:ext cx="3505200" cy="5021424"/>
          </a:xfrm>
        </p:spPr>
        <p:txBody>
          <a:bodyPr>
            <a:normAutofit fontScale="85000" lnSpcReduction="20000"/>
          </a:bodyPr>
          <a:lstStyle/>
          <a:p>
            <a:pPr marL="114300" indent="0">
              <a:buNone/>
            </a:pPr>
            <a:r>
              <a:rPr lang="en-US" dirty="0" smtClean="0"/>
              <a:t>King Charles II found himself much in debt to William Penn’s father, and offered him the land to the west of New Jersey as payment.  William Penn, who was not at all like his father – a military hero – accepted the bequest, and founded a colony he intended as a haven for Quaker dissenters. He was a firm believer in the equality of all men, and intended on founding a colony which would promote this concept- where all men were equal and able to participate politically in the governance of the realm. He also insisted Indians be justly treated.</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29269" y="1303176"/>
            <a:ext cx="4589474" cy="5021424"/>
          </a:xfrm>
        </p:spPr>
      </p:pic>
    </p:spTree>
    <p:extLst>
      <p:ext uri="{BB962C8B-B14F-4D97-AF65-F5344CB8AC3E}">
        <p14:creationId xmlns:p14="http://schemas.microsoft.com/office/powerpoint/2010/main" val="14148398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305800" cy="1143000"/>
          </a:xfrm>
        </p:spPr>
        <p:txBody>
          <a:bodyPr>
            <a:normAutofit fontScale="90000"/>
          </a:bodyPr>
          <a:lstStyle/>
          <a:p>
            <a:pPr algn="l"/>
            <a:r>
              <a:rPr lang="en-US" dirty="0" smtClean="0"/>
              <a:t>Pennsylvania – Quakers,  Tolerance, and the Backcountry</a:t>
            </a:r>
            <a:endParaRPr lang="en-US" dirty="0"/>
          </a:p>
        </p:txBody>
      </p:sp>
      <p:sp>
        <p:nvSpPr>
          <p:cNvPr id="3" name="Content Placeholder 2"/>
          <p:cNvSpPr>
            <a:spLocks noGrp="1"/>
          </p:cNvSpPr>
          <p:nvPr>
            <p:ph sz="half" idx="1"/>
          </p:nvPr>
        </p:nvSpPr>
        <p:spPr>
          <a:xfrm>
            <a:off x="304800" y="4495800"/>
            <a:ext cx="8534400" cy="1981200"/>
          </a:xfrm>
        </p:spPr>
        <p:txBody>
          <a:bodyPr>
            <a:noAutofit/>
          </a:bodyPr>
          <a:lstStyle/>
          <a:p>
            <a:pPr marL="114300" indent="0">
              <a:buNone/>
            </a:pPr>
            <a:r>
              <a:rPr lang="en-US" sz="1400" dirty="0" smtClean="0"/>
              <a:t>William Penn sought an egalitarian society – he despised the idea of large landholders using their property to make small farmers economically dependent.  He believed in peacefully sharing the land with Indians, and was a pacifist.  He also valued religious toleration and recruited the German-speaking Pietistic sects which would later become known as the “Pennsylvania Dutch.”  Deutsch, really, meaning German.  Although he remained committed to a peaceful relationship with Indian communities, many of the immigrants did not share his views.  He went along with their assembly, despite personally disagreeing with their decisions frequently.  </a:t>
            </a:r>
            <a:endParaRPr lang="en-US" sz="1400" dirty="0"/>
          </a:p>
        </p:txBody>
      </p:sp>
      <p:pic>
        <p:nvPicPr>
          <p:cNvPr id="6" name="Content Placeholder 5"/>
          <p:cNvPicPr>
            <a:picLocks noGrp="1" noChangeAspect="1"/>
          </p:cNvPicPr>
          <p:nvPr>
            <p:ph sz="half" idx="2"/>
          </p:nvPr>
        </p:nvPicPr>
        <p:blipFill>
          <a:blip r:embed="rId2"/>
          <a:stretch>
            <a:fillRect/>
          </a:stretch>
        </p:blipFill>
        <p:spPr>
          <a:xfrm>
            <a:off x="914400" y="1351643"/>
            <a:ext cx="4291724" cy="3111500"/>
          </a:xfrm>
          <a:prstGeom prst="rect">
            <a:avLst/>
          </a:prstGeom>
        </p:spPr>
      </p:pic>
      <p:pic>
        <p:nvPicPr>
          <p:cNvPr id="7" name="Picture 6"/>
          <p:cNvPicPr>
            <a:picLocks noChangeAspect="1"/>
          </p:cNvPicPr>
          <p:nvPr/>
        </p:nvPicPr>
        <p:blipFill>
          <a:blip r:embed="rId3"/>
          <a:stretch>
            <a:fillRect/>
          </a:stretch>
        </p:blipFill>
        <p:spPr>
          <a:xfrm>
            <a:off x="5594330" y="1351643"/>
            <a:ext cx="2503029" cy="3111500"/>
          </a:xfrm>
          <a:prstGeom prst="rect">
            <a:avLst/>
          </a:prstGeom>
        </p:spPr>
      </p:pic>
    </p:spTree>
    <p:extLst>
      <p:ext uri="{BB962C8B-B14F-4D97-AF65-F5344CB8AC3E}">
        <p14:creationId xmlns:p14="http://schemas.microsoft.com/office/powerpoint/2010/main" val="130170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New Jersey</a:t>
            </a:r>
            <a:endParaRPr lang="en-US" dirty="0"/>
          </a:p>
        </p:txBody>
      </p:sp>
      <p:sp>
        <p:nvSpPr>
          <p:cNvPr id="7" name="Content Placeholder 6"/>
          <p:cNvSpPr>
            <a:spLocks noGrp="1"/>
          </p:cNvSpPr>
          <p:nvPr>
            <p:ph sz="half" idx="1"/>
          </p:nvPr>
        </p:nvSpPr>
        <p:spPr>
          <a:xfrm>
            <a:off x="152399" y="1676400"/>
            <a:ext cx="3315113" cy="4038600"/>
          </a:xfrm>
        </p:spPr>
        <p:txBody>
          <a:bodyPr>
            <a:noAutofit/>
          </a:bodyPr>
          <a:lstStyle/>
          <a:p>
            <a:pPr marL="114300" indent="0">
              <a:buNone/>
            </a:pPr>
            <a:r>
              <a:rPr lang="en-US" sz="1500" dirty="0" smtClean="0"/>
              <a:t>Purchased by Quaker Proprietors in the 1670s, the colony was transformed from fledgling Puritan initiative to a Quaker colony valuing toleration and political rights for all.  Although many of the coastal regions of the colony were swamplands, the western portion of the state was more suitable for agriculture.  The colony is the last of the “Middle Colonies” and probably the least prosperous of the three. Like Delaware, New Jersey doesn’t neatly fit into any of the categories for Colonial England.</a:t>
            </a:r>
            <a:endParaRPr lang="en-US" sz="1500"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657602" y="1921926"/>
            <a:ext cx="5326014" cy="3825853"/>
          </a:xfrm>
        </p:spPr>
      </p:pic>
    </p:spTree>
    <p:extLst>
      <p:ext uri="{BB962C8B-B14F-4D97-AF65-F5344CB8AC3E}">
        <p14:creationId xmlns:p14="http://schemas.microsoft.com/office/powerpoint/2010/main" val="1117728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Middle Colonies</a:t>
            </a:r>
            <a:endParaRPr lang="en-US" dirty="0"/>
          </a:p>
        </p:txBody>
      </p:sp>
      <p:sp>
        <p:nvSpPr>
          <p:cNvPr id="6" name="Content Placeholder 5"/>
          <p:cNvSpPr>
            <a:spLocks noGrp="1"/>
          </p:cNvSpPr>
          <p:nvPr>
            <p:ph idx="1"/>
          </p:nvPr>
        </p:nvSpPr>
        <p:spPr/>
        <p:txBody>
          <a:bodyPr>
            <a:normAutofit fontScale="85000" lnSpcReduction="20000"/>
          </a:bodyPr>
          <a:lstStyle/>
          <a:p>
            <a:r>
              <a:rPr lang="en-US" dirty="0" smtClean="0"/>
              <a:t>New York, Pennsylvania, and New Jersey are the Middle Colonies.  Each colony has a story of foundation which includes peaceful transfers of power, and each colony remained committed to social harmony and some version of economic justice.</a:t>
            </a:r>
          </a:p>
          <a:p>
            <a:r>
              <a:rPr lang="en-US" dirty="0" smtClean="0"/>
              <a:t>The influence of the Quaker faith – which is a pacifist sect that celebrates the equality of every man and woman in its worship – had a profound influence on the development of Pennsylvania and undoubtedly encouraged cooperation in the region.</a:t>
            </a:r>
          </a:p>
          <a:p>
            <a:r>
              <a:rPr lang="en-US" dirty="0" smtClean="0"/>
              <a:t>The planning of major cities was critical to the commercial success of the region. </a:t>
            </a:r>
          </a:p>
          <a:p>
            <a:r>
              <a:rPr lang="en-US" dirty="0" smtClean="0"/>
              <a:t>As settlers began moving west, as in all the colonies, major schisms took place between the Eastern elites and western settlers in the backcountry.</a:t>
            </a:r>
            <a:endParaRPr lang="en-US" dirty="0"/>
          </a:p>
        </p:txBody>
      </p:sp>
    </p:spTree>
    <p:extLst>
      <p:ext uri="{BB962C8B-B14F-4D97-AF65-F5344CB8AC3E}">
        <p14:creationId xmlns:p14="http://schemas.microsoft.com/office/powerpoint/2010/main" val="2703977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Carolinas</a:t>
            </a:r>
            <a:endParaRPr lang="en-US" dirty="0"/>
          </a:p>
        </p:txBody>
      </p:sp>
      <p:sp>
        <p:nvSpPr>
          <p:cNvPr id="5" name="Content Placeholder 4"/>
          <p:cNvSpPr>
            <a:spLocks noGrp="1"/>
          </p:cNvSpPr>
          <p:nvPr>
            <p:ph sz="half" idx="1"/>
          </p:nvPr>
        </p:nvSpPr>
        <p:spPr>
          <a:xfrm>
            <a:off x="685346" y="1935922"/>
            <a:ext cx="3829503" cy="4344955"/>
          </a:xfrm>
        </p:spPr>
        <p:txBody>
          <a:bodyPr>
            <a:normAutofit fontScale="85000" lnSpcReduction="20000"/>
          </a:bodyPr>
          <a:lstStyle/>
          <a:p>
            <a:pPr marL="114300" indent="0">
              <a:buNone/>
            </a:pPr>
            <a:r>
              <a:rPr lang="en-US" dirty="0" smtClean="0"/>
              <a:t>The Carolinas were settled by proprietors – wealthy purchasers of the land, who hoped to establish a feudal estate in the area.  The first settlers were failed plantation owners from the Barbados, and cattle was their first successful enterprise.  Very quickly, however, the suitability of the land to plantation agriculture encouraged these settlers to import slave labor and begin cultivating rice.  Soon, rice and indigo were being exported from the Carolinas, and Charles Town – Charleston, today – was a major cosmopolitan city.</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68007" y="1937477"/>
            <a:ext cx="4149984" cy="4343400"/>
          </a:xfrm>
        </p:spPr>
      </p:pic>
    </p:spTree>
    <p:extLst>
      <p:ext uri="{BB962C8B-B14F-4D97-AF65-F5344CB8AC3E}">
        <p14:creationId xmlns:p14="http://schemas.microsoft.com/office/powerpoint/2010/main" val="1110541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Early English Settlements – Roanoke Island</a:t>
            </a:r>
            <a:endParaRPr lang="en-US" dirty="0"/>
          </a:p>
        </p:txBody>
      </p:sp>
      <p:sp>
        <p:nvSpPr>
          <p:cNvPr id="5" name="Content Placeholder 4"/>
          <p:cNvSpPr>
            <a:spLocks noGrp="1"/>
          </p:cNvSpPr>
          <p:nvPr>
            <p:ph sz="half" idx="1"/>
          </p:nvPr>
        </p:nvSpPr>
        <p:spPr>
          <a:xfrm>
            <a:off x="228600" y="1828800"/>
            <a:ext cx="2590800" cy="4572000"/>
          </a:xfrm>
        </p:spPr>
        <p:txBody>
          <a:bodyPr>
            <a:normAutofit fontScale="70000" lnSpcReduction="20000"/>
          </a:bodyPr>
          <a:lstStyle/>
          <a:p>
            <a:pPr marL="114300" indent="0">
              <a:buNone/>
            </a:pPr>
            <a:r>
              <a:rPr lang="en-US" dirty="0" smtClean="0"/>
              <a:t>The first attempt at colonization in North American executed by the English was at Roanoke Island, on the present day Outer Banks of North Carolina.  Sir Walter Raleigh established the settlement, but conflict with Spain prevented the colonists from being resupplied.  What happened of the colony remains a mystery.  A tree with the word “C-R-O-A-T-A-N” etched in the bark was the only hint as to where the colonist may have gone.  Whether they were massacred or assimilated into the tribe is an open question.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838450" y="1828800"/>
            <a:ext cx="5330571" cy="4267200"/>
          </a:xfrm>
        </p:spPr>
      </p:pic>
    </p:spTree>
    <p:extLst>
      <p:ext uri="{BB962C8B-B14F-4D97-AF65-F5344CB8AC3E}">
        <p14:creationId xmlns:p14="http://schemas.microsoft.com/office/powerpoint/2010/main" val="1694874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Carolina – Rice, Indigo</a:t>
            </a:r>
            <a:endParaRPr lang="en-US" dirty="0"/>
          </a:p>
        </p:txBody>
      </p:sp>
      <p:sp>
        <p:nvSpPr>
          <p:cNvPr id="3" name="Content Placeholder 2"/>
          <p:cNvSpPr>
            <a:spLocks noGrp="1"/>
          </p:cNvSpPr>
          <p:nvPr>
            <p:ph sz="half" idx="1"/>
          </p:nvPr>
        </p:nvSpPr>
        <p:spPr/>
        <p:txBody>
          <a:bodyPr>
            <a:normAutofit fontScale="70000" lnSpcReduction="20000"/>
          </a:bodyPr>
          <a:lstStyle/>
          <a:p>
            <a:pPr marL="114300" indent="0">
              <a:buNone/>
            </a:pPr>
            <a:r>
              <a:rPr lang="en-US" dirty="0" smtClean="0"/>
              <a:t>South Carolina was originally a cattle ranching expedition, but the introduction of rice and indigo – along with the importation of slave labor from Africa – transformed the region.  Although not absentee landowners like the plantation farmers of the Caribbean, South Carolina’s aristocratic elite frequently lived in Charleston and left the administration of their plantations to others.   South Carolina was one of the few states where enslaved African-American laborers outnumbered whites by the middle of the 18</a:t>
            </a:r>
            <a:r>
              <a:rPr lang="en-US" baseline="30000" dirty="0" smtClean="0"/>
              <a:t>th</a:t>
            </a:r>
            <a:r>
              <a:rPr lang="en-US" dirty="0" smtClean="0"/>
              <a:t> Century.  Slave revolts, like the </a:t>
            </a:r>
            <a:r>
              <a:rPr lang="en-US" dirty="0" err="1" smtClean="0"/>
              <a:t>Stono</a:t>
            </a:r>
            <a:r>
              <a:rPr lang="en-US" dirty="0" smtClean="0"/>
              <a:t> Rebellion, were feared, and strict black codes came into practice.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14800" y="1828800"/>
            <a:ext cx="4235116" cy="3352800"/>
          </a:xfrm>
        </p:spPr>
      </p:pic>
    </p:spTree>
    <p:extLst>
      <p:ext uri="{BB962C8B-B14F-4D97-AF65-F5344CB8AC3E}">
        <p14:creationId xmlns:p14="http://schemas.microsoft.com/office/powerpoint/2010/main" val="3888374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1143000"/>
          </a:xfrm>
        </p:spPr>
        <p:txBody>
          <a:bodyPr/>
          <a:lstStyle/>
          <a:p>
            <a:r>
              <a:rPr lang="en-US" dirty="0" smtClean="0"/>
              <a:t>North </a:t>
            </a:r>
            <a:r>
              <a:rPr lang="en-US" dirty="0" smtClean="0"/>
              <a:t>Carolina: More Chesapeake than Plantation </a:t>
            </a:r>
            <a:endParaRPr lang="en-US" dirty="0"/>
          </a:p>
        </p:txBody>
      </p:sp>
      <p:sp>
        <p:nvSpPr>
          <p:cNvPr id="3" name="Content Placeholder 2"/>
          <p:cNvSpPr>
            <a:spLocks noGrp="1"/>
          </p:cNvSpPr>
          <p:nvPr>
            <p:ph sz="half" idx="1"/>
          </p:nvPr>
        </p:nvSpPr>
        <p:spPr>
          <a:xfrm>
            <a:off x="228600" y="1536192"/>
            <a:ext cx="3276600" cy="5474208"/>
          </a:xfrm>
        </p:spPr>
        <p:txBody>
          <a:bodyPr>
            <a:normAutofit fontScale="70000" lnSpcReduction="20000"/>
          </a:bodyPr>
          <a:lstStyle/>
          <a:p>
            <a:pPr marL="114300" indent="0">
              <a:buNone/>
            </a:pPr>
            <a:r>
              <a:rPr lang="en-US" dirty="0" smtClean="0"/>
              <a:t>North Carolina developed in a more deliberate manner than its neighbor to the South.  Due to the barrier islands which made accessing the coastal region of the east difficult, no major ports were established. Instead, Virginia tobacco farmers immigrated into the region, and naval supply lines were established.  Many of the inhabitants of North Carolina were Scots-Irish settlers who established settlements in the “backcountry” – the region of the state where the Appalachians influenced the landscape, and immigrants could squat on the land.  As much as any other state, a divide between elite society members and poor, backcountry farmers emerged here.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657600" y="1676400"/>
            <a:ext cx="5257800" cy="4061445"/>
          </a:xfrm>
        </p:spPr>
      </p:pic>
    </p:spTree>
    <p:extLst>
      <p:ext uri="{BB962C8B-B14F-4D97-AF65-F5344CB8AC3E}">
        <p14:creationId xmlns:p14="http://schemas.microsoft.com/office/powerpoint/2010/main" val="2332137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Georgia – a Debtor’s Colony</a:t>
            </a:r>
            <a:endParaRPr lang="en-US" dirty="0"/>
          </a:p>
        </p:txBody>
      </p:sp>
      <p:sp>
        <p:nvSpPr>
          <p:cNvPr id="3" name="Content Placeholder 2"/>
          <p:cNvSpPr>
            <a:spLocks noGrp="1"/>
          </p:cNvSpPr>
          <p:nvPr>
            <p:ph sz="half" idx="1"/>
          </p:nvPr>
        </p:nvSpPr>
        <p:spPr>
          <a:xfrm>
            <a:off x="387506" y="1691860"/>
            <a:ext cx="4336894" cy="4404140"/>
          </a:xfrm>
        </p:spPr>
        <p:txBody>
          <a:bodyPr>
            <a:noAutofit/>
          </a:bodyPr>
          <a:lstStyle/>
          <a:p>
            <a:pPr marL="114300" indent="0">
              <a:buNone/>
            </a:pPr>
            <a:r>
              <a:rPr lang="en-US" sz="1600" dirty="0" smtClean="0"/>
              <a:t>Established as a colony for minor debtors who had been imprisoned, Georgia was strictly governed by it’s colonial ruler, James Oglethorpe.  He did not extend any voting rights to his colonists, and slavery was forbidden, as well.  The colony was viewed by the English as a buffer colony – it would protect the wealth, elite plantations of South Carolina from attack at the hands of the Spanish in nearby Florida.  Military service was mandatory in Georgia when it was established; however, discipline was soon undermined in the colony, as settlers would demand greater individual rights and political participation. </a:t>
            </a:r>
            <a:endParaRPr lang="en-US" sz="16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768061"/>
            <a:ext cx="4024110" cy="4495800"/>
          </a:xfrm>
        </p:spPr>
      </p:pic>
    </p:spTree>
    <p:extLst>
      <p:ext uri="{BB962C8B-B14F-4D97-AF65-F5344CB8AC3E}">
        <p14:creationId xmlns:p14="http://schemas.microsoft.com/office/powerpoint/2010/main" val="2380825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1" y="4876800"/>
            <a:ext cx="7888286" cy="1168400"/>
          </a:xfrm>
        </p:spPr>
        <p:txBody>
          <a:bodyPr>
            <a:normAutofit fontScale="90000"/>
          </a:bodyPr>
          <a:lstStyle/>
          <a:p>
            <a:pPr algn="l"/>
            <a:r>
              <a:rPr lang="en-US" b="1" dirty="0" smtClean="0"/>
              <a:t>Part II</a:t>
            </a:r>
            <a:r>
              <a:rPr lang="en-US" dirty="0" smtClean="0"/>
              <a:t>.  </a:t>
            </a:r>
            <a:r>
              <a:rPr lang="en-US" dirty="0" err="1" smtClean="0"/>
              <a:t>Olaudah</a:t>
            </a:r>
            <a:r>
              <a:rPr lang="en-US" dirty="0" smtClean="0"/>
              <a:t> </a:t>
            </a:r>
            <a:r>
              <a:rPr lang="en-US" dirty="0" err="1" smtClean="0"/>
              <a:t>Equiano</a:t>
            </a:r>
            <a:r>
              <a:rPr lang="en-US" dirty="0" smtClean="0"/>
              <a:t> – an account of the Middle Passage</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4343" y="361950"/>
            <a:ext cx="5410200" cy="4057650"/>
          </a:xfrm>
          <a:prstGeom prst="rect">
            <a:avLst/>
          </a:prstGeom>
        </p:spPr>
      </p:pic>
    </p:spTree>
    <p:extLst>
      <p:ext uri="{BB962C8B-B14F-4D97-AF65-F5344CB8AC3E}">
        <p14:creationId xmlns:p14="http://schemas.microsoft.com/office/powerpoint/2010/main" val="2011077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95400"/>
          </a:xfrm>
        </p:spPr>
        <p:txBody>
          <a:bodyPr>
            <a:normAutofit/>
          </a:bodyPr>
          <a:lstStyle/>
          <a:p>
            <a:pPr algn="l"/>
            <a:r>
              <a:rPr lang="en-US" dirty="0"/>
              <a:t>1.  What makes this account of the Middle Passage so unique – and perhaps suspicious – as a source? </a:t>
            </a:r>
          </a:p>
        </p:txBody>
      </p:sp>
      <p:sp>
        <p:nvSpPr>
          <p:cNvPr id="6" name="Content Placeholder 5"/>
          <p:cNvSpPr>
            <a:spLocks noGrp="1"/>
          </p:cNvSpPr>
          <p:nvPr>
            <p:ph idx="1"/>
          </p:nvPr>
        </p:nvSpPr>
        <p:spPr>
          <a:xfrm>
            <a:off x="4191000" y="1600200"/>
            <a:ext cx="4642119" cy="5181600"/>
          </a:xfrm>
        </p:spPr>
        <p:txBody>
          <a:bodyPr>
            <a:normAutofit fontScale="92500" lnSpcReduction="10000"/>
          </a:bodyPr>
          <a:lstStyle/>
          <a:p>
            <a:pPr marL="114300" indent="0">
              <a:buNone/>
            </a:pPr>
            <a:r>
              <a:rPr lang="en-US" dirty="0" smtClean="0">
                <a:latin typeface="Monotype Corsiva" panose="03010101010201010101" pitchFamily="66" charset="0"/>
              </a:rPr>
              <a:t>“I </a:t>
            </a:r>
            <a:r>
              <a:rPr lang="en-US" dirty="0">
                <a:latin typeface="Monotype Corsiva" panose="03010101010201010101" pitchFamily="66" charset="0"/>
              </a:rPr>
              <a:t>looked round the ship too and saw a large furnace of copper boiling, and a multitude of black people of every description chained together, every one of their countenances expressing dejection and sorrow, I no longer doubted of my fate; and, quite overpowered with horror and anguish, I fell motionless on the deck and fainted. When I recovered a little I found some black people about me, who I believe were some of those who brought me on board, and had been receiving their pay; they talked to me in order to cheer me, but all in vain. I asked them if we were not to be eaten by those white men with horrible looks, red faces, and loose hair</a:t>
            </a:r>
            <a:r>
              <a:rPr lang="en-US" dirty="0" smtClean="0">
                <a:latin typeface="Monotype Corsiva" panose="03010101010201010101" pitchFamily="66" charset="0"/>
              </a:rPr>
              <a:t>.”</a:t>
            </a:r>
          </a:p>
          <a:p>
            <a:pPr marL="114300" indent="0">
              <a:buNone/>
            </a:pPr>
            <a:r>
              <a:rPr lang="en-US" i="1" dirty="0"/>
              <a:t>	</a:t>
            </a:r>
            <a:r>
              <a:rPr lang="en-US" i="1" dirty="0" smtClean="0"/>
              <a:t>	- </a:t>
            </a:r>
            <a:r>
              <a:rPr lang="en-US" i="1" dirty="0" err="1" smtClean="0"/>
              <a:t>Olaudah</a:t>
            </a:r>
            <a:r>
              <a:rPr lang="en-US" i="1" dirty="0" smtClean="0"/>
              <a:t> </a:t>
            </a:r>
            <a:r>
              <a:rPr lang="en-US" i="1" dirty="0" smtClean="0"/>
              <a:t>Equiano </a:t>
            </a:r>
            <a:endParaRPr lang="en-US" i="1" dirty="0"/>
          </a:p>
        </p:txBody>
      </p:sp>
      <p:sp>
        <p:nvSpPr>
          <p:cNvPr id="5" name="Text Placeholder 4"/>
          <p:cNvSpPr>
            <a:spLocks noGrp="1"/>
          </p:cNvSpPr>
          <p:nvPr>
            <p:ph type="body" sz="half" idx="2"/>
          </p:nvPr>
        </p:nvSpPr>
        <p:spPr>
          <a:xfrm>
            <a:off x="685800" y="3886200"/>
            <a:ext cx="3581400" cy="2514599"/>
          </a:xfrm>
        </p:spPr>
        <p:txBody>
          <a:bodyPr>
            <a:normAutofit lnSpcReduction="10000"/>
          </a:bodyPr>
          <a:lstStyle/>
          <a:p>
            <a:pPr algn="l"/>
            <a:r>
              <a:rPr lang="en-US" dirty="0" smtClean="0"/>
              <a:t>Very few enslaved men and women could write.  </a:t>
            </a:r>
            <a:r>
              <a:rPr lang="en-US" dirty="0" err="1" smtClean="0"/>
              <a:t>Equiano</a:t>
            </a:r>
            <a:r>
              <a:rPr lang="en-US" dirty="0" smtClean="0"/>
              <a:t> was literate because he had been trained to read and write as a youth; now he pursued abolitionism.  Advocates of the slave system mistrusted the source – believing that abolitionists had put words in his mouth, embellished, and exaggerated.</a:t>
            </a:r>
            <a:endParaRPr lang="en-US" dirty="0"/>
          </a:p>
        </p:txBody>
      </p:sp>
      <p:pic>
        <p:nvPicPr>
          <p:cNvPr id="2" name="Picture 1"/>
          <p:cNvPicPr>
            <a:picLocks noChangeAspect="1"/>
          </p:cNvPicPr>
          <p:nvPr/>
        </p:nvPicPr>
        <p:blipFill>
          <a:blip r:embed="rId2"/>
          <a:stretch>
            <a:fillRect/>
          </a:stretch>
        </p:blipFill>
        <p:spPr>
          <a:xfrm>
            <a:off x="838200" y="1600200"/>
            <a:ext cx="2819400" cy="2169616"/>
          </a:xfrm>
          <a:prstGeom prst="rect">
            <a:avLst/>
          </a:prstGeom>
        </p:spPr>
      </p:pic>
    </p:spTree>
    <p:extLst>
      <p:ext uri="{BB962C8B-B14F-4D97-AF65-F5344CB8AC3E}">
        <p14:creationId xmlns:p14="http://schemas.microsoft.com/office/powerpoint/2010/main" val="1876858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347" y="304801"/>
            <a:ext cx="7765321" cy="1631122"/>
          </a:xfrm>
        </p:spPr>
        <p:txBody>
          <a:bodyPr>
            <a:normAutofit fontScale="90000"/>
          </a:bodyPr>
          <a:lstStyle/>
          <a:p>
            <a:pPr algn="l"/>
            <a:r>
              <a:rPr lang="en-US" sz="2000" dirty="0"/>
              <a:t>2.   </a:t>
            </a:r>
            <a:r>
              <a:rPr lang="en-US" sz="2000" dirty="0" err="1"/>
              <a:t>Olaudah</a:t>
            </a:r>
            <a:r>
              <a:rPr lang="en-US" sz="2000" dirty="0"/>
              <a:t> </a:t>
            </a:r>
            <a:r>
              <a:rPr lang="en-US" sz="2000" dirty="0" err="1"/>
              <a:t>Equiano</a:t>
            </a:r>
            <a:r>
              <a:rPr lang="en-US" sz="2000" dirty="0"/>
              <a:t> purchased his own freedom and worked in the shipping industry in the American colonies before immigrating to England.  Why would he choose to live in England?</a:t>
            </a:r>
            <a:br>
              <a:rPr lang="en-US" sz="2000" dirty="0"/>
            </a:br>
            <a:endParaRPr lang="en-US" sz="2000" dirty="0"/>
          </a:p>
        </p:txBody>
      </p:sp>
      <p:sp>
        <p:nvSpPr>
          <p:cNvPr id="6" name="Content Placeholder 5"/>
          <p:cNvSpPr>
            <a:spLocks noGrp="1"/>
          </p:cNvSpPr>
          <p:nvPr>
            <p:ph sz="half" idx="1"/>
          </p:nvPr>
        </p:nvSpPr>
        <p:spPr>
          <a:xfrm>
            <a:off x="685346" y="1752600"/>
            <a:ext cx="4039054" cy="4648200"/>
          </a:xfrm>
        </p:spPr>
        <p:txBody>
          <a:bodyPr>
            <a:normAutofit fontScale="77500" lnSpcReduction="20000"/>
          </a:bodyPr>
          <a:lstStyle/>
          <a:p>
            <a:pPr marL="114300" indent="0">
              <a:buNone/>
            </a:pPr>
            <a:r>
              <a:rPr lang="en-US" dirty="0" smtClean="0"/>
              <a:t>The choice to live in England was one of self-preservation more than anything else.  Having been raised in an English culture, </a:t>
            </a:r>
            <a:r>
              <a:rPr lang="en-US" dirty="0" err="1" smtClean="0"/>
              <a:t>Equiano</a:t>
            </a:r>
            <a:r>
              <a:rPr lang="en-US" dirty="0" smtClean="0"/>
              <a:t> was assuredly more comfortable in England than in his native Nigeria.  Staying in the Americas, where he had grown up and come of age, was a dangerous prospect due to the threat of being captured, kidnapped, and re-enslaved.  Although he had purchased his freedom, </a:t>
            </a:r>
            <a:r>
              <a:rPr lang="en-US" dirty="0" err="1" smtClean="0"/>
              <a:t>Equiano</a:t>
            </a:r>
            <a:r>
              <a:rPr lang="en-US" dirty="0" smtClean="0"/>
              <a:t> knew that the arbitrary manner in which laws defining bondage and freedom for African-Americans were enforced and applied, he would be better off in England – where no slavery existed at all!</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752600"/>
            <a:ext cx="3594163" cy="4343400"/>
          </a:xfrm>
        </p:spPr>
      </p:pic>
    </p:spTree>
    <p:extLst>
      <p:ext uri="{BB962C8B-B14F-4D97-AF65-F5344CB8AC3E}">
        <p14:creationId xmlns:p14="http://schemas.microsoft.com/office/powerpoint/2010/main" val="29621637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152400"/>
            <a:ext cx="8458199" cy="1295400"/>
          </a:xfrm>
        </p:spPr>
        <p:txBody>
          <a:bodyPr>
            <a:normAutofit/>
          </a:bodyPr>
          <a:lstStyle/>
          <a:p>
            <a:pPr algn="l"/>
            <a:r>
              <a:rPr lang="en-US" dirty="0"/>
              <a:t>3.  Was </a:t>
            </a:r>
            <a:r>
              <a:rPr lang="en-US" dirty="0" err="1"/>
              <a:t>Equiano’s</a:t>
            </a:r>
            <a:r>
              <a:rPr lang="en-US" dirty="0"/>
              <a:t> experience representative of other enslaved men and women?  Why or why not? </a:t>
            </a:r>
          </a:p>
        </p:txBody>
      </p:sp>
      <p:pic>
        <p:nvPicPr>
          <p:cNvPr id="10" name="Content Placeholder 9"/>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4588" b="-1529"/>
          <a:stretch/>
        </p:blipFill>
        <p:spPr>
          <a:xfrm>
            <a:off x="2514601" y="1600201"/>
            <a:ext cx="6477000" cy="4829467"/>
          </a:xfrm>
        </p:spPr>
      </p:pic>
      <p:sp>
        <p:nvSpPr>
          <p:cNvPr id="6" name="Text Placeholder 5"/>
          <p:cNvSpPr>
            <a:spLocks noGrp="1"/>
          </p:cNvSpPr>
          <p:nvPr>
            <p:ph type="body" sz="half" idx="2"/>
          </p:nvPr>
        </p:nvSpPr>
        <p:spPr>
          <a:xfrm>
            <a:off x="304801" y="1600201"/>
            <a:ext cx="2209800" cy="4981866"/>
          </a:xfrm>
        </p:spPr>
        <p:txBody>
          <a:bodyPr>
            <a:normAutofit lnSpcReduction="10000"/>
          </a:bodyPr>
          <a:lstStyle/>
          <a:p>
            <a:pPr algn="l"/>
            <a:r>
              <a:rPr lang="en-US" dirty="0" smtClean="0"/>
              <a:t>While the vast majority of enslaved Africans would take work as agricultural laborers, skilled tradesmen were not unheard of.  Particularly in urban areas, slaves were likely to have specific trades – cart wrights, butchers, or blacksmiths, for example – and some even made profits enough to purchase their freedom. </a:t>
            </a:r>
            <a:endParaRPr lang="en-US" dirty="0"/>
          </a:p>
        </p:txBody>
      </p:sp>
    </p:spTree>
    <p:extLst>
      <p:ext uri="{BB962C8B-B14F-4D97-AF65-F5344CB8AC3E}">
        <p14:creationId xmlns:p14="http://schemas.microsoft.com/office/powerpoint/2010/main" val="236441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Lost Colony</a:t>
            </a:r>
            <a:endParaRPr lang="en-US" dirty="0"/>
          </a:p>
        </p:txBody>
      </p:sp>
      <p:sp>
        <p:nvSpPr>
          <p:cNvPr id="6" name="Content Placeholder 5"/>
          <p:cNvSpPr>
            <a:spLocks noGrp="1"/>
          </p:cNvSpPr>
          <p:nvPr>
            <p:ph idx="1"/>
          </p:nvPr>
        </p:nvSpPr>
        <p:spPr/>
        <p:txBody>
          <a:bodyPr>
            <a:normAutofit fontScale="85000" lnSpcReduction="10000"/>
          </a:bodyPr>
          <a:lstStyle/>
          <a:p>
            <a:r>
              <a:rPr lang="en-US" dirty="0" smtClean="0"/>
              <a:t>There were several lessons to be drawn from the Roanoke experiment.  First, the funding for these expeditions could not come from individuals alone – there was simply too much to be lost.  Sir Walter Raleigh was economically devastated by the failed mission.</a:t>
            </a:r>
          </a:p>
          <a:p>
            <a:r>
              <a:rPr lang="en-US" dirty="0" smtClean="0"/>
              <a:t>Secondly, the colony was a too fragile in its constitution.  Right away, unfriendly Indians had attacked the settlement.  Hostile neighbors and the ever-present threat of Spanish trawlers along the coast left the colonist vulnerable throughout the mission.   War with Spain had undermined the chances for success.</a:t>
            </a:r>
          </a:p>
          <a:p>
            <a:r>
              <a:rPr lang="en-US" dirty="0" smtClean="0"/>
              <a:t>Finally the enormous chances taken in order to resupply the settlement illustrated the need for self sufficiency in the colonies.</a:t>
            </a:r>
          </a:p>
        </p:txBody>
      </p:sp>
    </p:spTree>
    <p:extLst>
      <p:ext uri="{BB962C8B-B14F-4D97-AF65-F5344CB8AC3E}">
        <p14:creationId xmlns:p14="http://schemas.microsoft.com/office/powerpoint/2010/main" val="228685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Jamestown, VA.  Est. 1607</a:t>
            </a:r>
            <a:endParaRPr lang="en-US" dirty="0"/>
          </a:p>
        </p:txBody>
      </p:sp>
      <p:sp>
        <p:nvSpPr>
          <p:cNvPr id="4" name="Content Placeholder 3"/>
          <p:cNvSpPr>
            <a:spLocks noGrp="1"/>
          </p:cNvSpPr>
          <p:nvPr>
            <p:ph sz="half" idx="1"/>
          </p:nvPr>
        </p:nvSpPr>
        <p:spPr>
          <a:xfrm>
            <a:off x="76200" y="1676400"/>
            <a:ext cx="2590800" cy="4495800"/>
          </a:xfrm>
        </p:spPr>
        <p:txBody>
          <a:bodyPr>
            <a:normAutofit fontScale="77500" lnSpcReduction="20000"/>
          </a:bodyPr>
          <a:lstStyle/>
          <a:p>
            <a:pPr marL="114300" indent="0">
              <a:buNone/>
            </a:pPr>
            <a:r>
              <a:rPr lang="en-US" dirty="0" smtClean="0"/>
              <a:t>Jamestown was settled in 1607 thanks to the efforts of the Virginia Company -  a joint stock enterprise attempting to profit from exploring the eastern seaboard of North America.  Despite typhus, malaria, dysentery, starvation, and the threat of attack from </a:t>
            </a:r>
            <a:r>
              <a:rPr lang="en-US" dirty="0" err="1" smtClean="0"/>
              <a:t>Powhatans</a:t>
            </a:r>
            <a:r>
              <a:rPr lang="en-US" dirty="0" smtClean="0"/>
              <a:t> under the leadership of </a:t>
            </a:r>
            <a:r>
              <a:rPr lang="en-US" dirty="0" err="1" smtClean="0"/>
              <a:t>Wahunsunacock</a:t>
            </a:r>
            <a:r>
              <a:rPr lang="en-US" dirty="0" smtClean="0"/>
              <a:t>, the settlement managed to survive under the bellicose guidance of John Smith.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819400" y="1752600"/>
            <a:ext cx="5830420" cy="4495800"/>
          </a:xfrm>
        </p:spPr>
      </p:pic>
    </p:spTree>
    <p:extLst>
      <p:ext uri="{BB962C8B-B14F-4D97-AF65-F5344CB8AC3E}">
        <p14:creationId xmlns:p14="http://schemas.microsoft.com/office/powerpoint/2010/main" val="2278869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Survival of Jamestown</a:t>
            </a:r>
            <a:endParaRPr lang="en-US" dirty="0"/>
          </a:p>
        </p:txBody>
      </p:sp>
      <p:sp>
        <p:nvSpPr>
          <p:cNvPr id="6" name="Content Placeholder 5"/>
          <p:cNvSpPr>
            <a:spLocks noGrp="1"/>
          </p:cNvSpPr>
          <p:nvPr>
            <p:ph idx="1"/>
          </p:nvPr>
        </p:nvSpPr>
        <p:spPr/>
        <p:txBody>
          <a:bodyPr>
            <a:normAutofit fontScale="85000" lnSpcReduction="20000"/>
          </a:bodyPr>
          <a:lstStyle/>
          <a:p>
            <a:pPr marL="114300" indent="0">
              <a:buNone/>
            </a:pPr>
            <a:r>
              <a:rPr lang="en-US" dirty="0" smtClean="0"/>
              <a:t>Jamestown survived because the Powhatan allowed Jamestown to survive.  The newcomers had many worthwhile trade items, and the tribe viewed the English as a formidable ally – at least potentially.  John Smith was able to secure food and peace through his negotiations with </a:t>
            </a:r>
            <a:r>
              <a:rPr lang="en-US" dirty="0" err="1" smtClean="0"/>
              <a:t>Wahunsunacock</a:t>
            </a:r>
            <a:r>
              <a:rPr lang="en-US" dirty="0" smtClean="0"/>
              <a:t>, but he completely misinterpreted the chief’s ceremonial adoption of the tribe into his kingdom.</a:t>
            </a:r>
          </a:p>
          <a:p>
            <a:pPr marL="114300" indent="0">
              <a:buNone/>
            </a:pPr>
            <a:r>
              <a:rPr lang="en-US" dirty="0" smtClean="0"/>
              <a:t>When John Rolfe introduced tobacco to the colony – a West Indies blend which English consumers preferred – making the settlement economically viable.   It was Rolfe who married the princess Pocahontas – not Smith.  This bond, however, was not a permanent one.  Pocahontas died on a visit to England; hostile relations between the settlement at Jamestown and the Indians continued for decades before the colony grew in size and strength thanks to indentured servants emigrating from England.</a:t>
            </a:r>
            <a:endParaRPr lang="en-US" dirty="0"/>
          </a:p>
        </p:txBody>
      </p:sp>
    </p:spTree>
    <p:extLst>
      <p:ext uri="{BB962C8B-B14F-4D97-AF65-F5344CB8AC3E}">
        <p14:creationId xmlns:p14="http://schemas.microsoft.com/office/powerpoint/2010/main" val="1451562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Disease </a:t>
            </a:r>
            <a:r>
              <a:rPr lang="en-US" dirty="0" smtClean="0"/>
              <a:t>at Jamestown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English settlers would later refer to first arrival of new servants or slaves at Jamestown at the “seasoning” period.  Due to the high instances of yellow fever and malaria, many newcomers died of disease.  For landowners seeking laborers, the head right system was put into place.  Land was granted to anyone who paid the passage of servants to the colony.  </a:t>
            </a:r>
          </a:p>
          <a:p>
            <a:r>
              <a:rPr lang="en-US" dirty="0" smtClean="0"/>
              <a:t>Generally, indentured servants were asked to sign a seven year contract with their sponsor.  At the end of seven years, they would receive 50 acres of land, tools, seed, and some assistance in establishing themselves as a freeholder. </a:t>
            </a:r>
          </a:p>
          <a:p>
            <a:r>
              <a:rPr lang="en-US" dirty="0" smtClean="0"/>
              <a:t>By 1624 in Jamestown, only 1275 of the over 8500 settlers who had embarked on the journey to the New World were still alive.  Few indentured servants lived seven years to claim their inheritance.   </a:t>
            </a:r>
          </a:p>
          <a:p>
            <a:r>
              <a:rPr lang="en-US" dirty="0" smtClean="0"/>
              <a:t>Those who survived did manage to create the first representative assembly in the New World – The House of Burgesses, in 1619.</a:t>
            </a:r>
            <a:endParaRPr lang="en-US" dirty="0"/>
          </a:p>
        </p:txBody>
      </p:sp>
    </p:spTree>
    <p:extLst>
      <p:ext uri="{BB962C8B-B14F-4D97-AF65-F5344CB8AC3E}">
        <p14:creationId xmlns:p14="http://schemas.microsoft.com/office/powerpoint/2010/main" val="950010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Maryland – Catholic Haven?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During the mid 1600s, the English Monarch struggled with an identity crisis.  Since Henry VIII had established the Anglican Church, persecution of Catholics had steadily progressed in England.  Charles I, rumored to be a Catholic sympathizer, granted land to the north of the Chesapeake Bay to George Calvert – Lord Baltimore, to establish the colony.</a:t>
            </a:r>
          </a:p>
          <a:p>
            <a:r>
              <a:rPr lang="en-US" dirty="0" smtClean="0"/>
              <a:t>Although never a majority of the settlement, the colony was intended to be a feudal estate and haven for Catholic Englishmen. </a:t>
            </a:r>
          </a:p>
          <a:p>
            <a:r>
              <a:rPr lang="en-US" dirty="0" smtClean="0"/>
              <a:t>Realizing by the 1640s that the Catholics were outnumbered and the Oliver Cromwell would be unlikely to sympathize with their interests, the Act of Toleration of 1649 was passed – ironically – to protect Catholics from persecution. </a:t>
            </a:r>
          </a:p>
          <a:p>
            <a:r>
              <a:rPr lang="en-US" dirty="0" smtClean="0"/>
              <a:t>Like Virginia, tobacco – “brown gold” – was the economic staple of the colony.</a:t>
            </a:r>
            <a:endParaRPr lang="en-US" dirty="0"/>
          </a:p>
        </p:txBody>
      </p:sp>
    </p:spTree>
    <p:extLst>
      <p:ext uri="{BB962C8B-B14F-4D97-AF65-F5344CB8AC3E}">
        <p14:creationId xmlns:p14="http://schemas.microsoft.com/office/powerpoint/2010/main" val="1576354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346" y="609601"/>
            <a:ext cx="7765322" cy="609599"/>
          </a:xfrm>
        </p:spPr>
        <p:txBody>
          <a:bodyPr/>
          <a:lstStyle/>
          <a:p>
            <a:r>
              <a:rPr lang="en-US" dirty="0" smtClean="0"/>
              <a:t>Plymouth Colony</a:t>
            </a:r>
            <a:endParaRPr lang="en-US" dirty="0"/>
          </a:p>
        </p:txBody>
      </p:sp>
      <p:sp>
        <p:nvSpPr>
          <p:cNvPr id="7" name="Content Placeholder 6"/>
          <p:cNvSpPr>
            <a:spLocks noGrp="1"/>
          </p:cNvSpPr>
          <p:nvPr>
            <p:ph type="body" sz="half" idx="2"/>
          </p:nvPr>
        </p:nvSpPr>
        <p:spPr>
          <a:xfrm>
            <a:off x="685347" y="5030460"/>
            <a:ext cx="7765321" cy="1592186"/>
          </a:xfrm>
        </p:spPr>
        <p:txBody>
          <a:bodyPr>
            <a:normAutofit fontScale="92500" lnSpcReduction="20000"/>
          </a:bodyPr>
          <a:lstStyle/>
          <a:p>
            <a:pPr marL="114300" indent="0" algn="l">
              <a:buNone/>
            </a:pPr>
            <a:r>
              <a:rPr lang="en-US" dirty="0" smtClean="0"/>
              <a:t>Led by William Bradford, members of the Pilgrims – a zealous group of Puritans seeking to practice their faith in the most austere and committed manner possible – established their colony at Plymouth in 1619.  Thanks to assistance from Squanto in brokering a deal with the nearby Wampanoag Indians and learning to grow corn, squash, and pumpkins, the colony survived.   Eventually, farming, fishing, and lumber would energize the economy.</a:t>
            </a:r>
            <a:endParaRPr lang="en-US" dirty="0"/>
          </a:p>
        </p:txBody>
      </p:sp>
      <p:pic>
        <p:nvPicPr>
          <p:cNvPr id="9" name="Content Placeholder 8"/>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1828800" y="1219200"/>
            <a:ext cx="5638800" cy="3689829"/>
          </a:xfrm>
        </p:spPr>
      </p:pic>
    </p:spTree>
    <p:extLst>
      <p:ext uri="{BB962C8B-B14F-4D97-AF65-F5344CB8AC3E}">
        <p14:creationId xmlns:p14="http://schemas.microsoft.com/office/powerpoint/2010/main" val="2748454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Massachusetts Bay Colony</a:t>
            </a:r>
            <a:endParaRPr lang="en-US" dirty="0"/>
          </a:p>
        </p:txBody>
      </p:sp>
      <p:sp>
        <p:nvSpPr>
          <p:cNvPr id="3" name="Content Placeholder 2"/>
          <p:cNvSpPr>
            <a:spLocks noGrp="1"/>
          </p:cNvSpPr>
          <p:nvPr>
            <p:ph sz="half" idx="1"/>
          </p:nvPr>
        </p:nvSpPr>
        <p:spPr/>
        <p:txBody>
          <a:bodyPr>
            <a:normAutofit fontScale="85000" lnSpcReduction="20000"/>
          </a:bodyPr>
          <a:lstStyle/>
          <a:p>
            <a:pPr marL="114300" indent="0">
              <a:buNone/>
            </a:pPr>
            <a:r>
              <a:rPr lang="en-US" dirty="0" smtClean="0"/>
              <a:t>John Winthrop sought to create “A City Upon a Hill” in Massachusetts – an example for all humanity of God’s blessings for those who were pure in nature and devoted to God.  Ironically, this colony which was established by men and women seeking religious toleration offered no tolerance for others. It was, however, very different from colonies in the Chesapeake.  Women were present here, and healthy families quickly grew.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93457" y="2209800"/>
            <a:ext cx="3638550" cy="3810000"/>
          </a:xfrm>
        </p:spPr>
      </p:pic>
    </p:spTree>
    <p:extLst>
      <p:ext uri="{BB962C8B-B14F-4D97-AF65-F5344CB8AC3E}">
        <p14:creationId xmlns:p14="http://schemas.microsoft.com/office/powerpoint/2010/main" val="40337328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TM04033921[[fn=Damask]]</Template>
  <TotalTime>4203</TotalTime>
  <Words>2718</Words>
  <Application>Microsoft Office PowerPoint</Application>
  <PresentationFormat>On-screen Show (4:3)</PresentationFormat>
  <Paragraphs>68</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Bookman Old Style</vt:lpstr>
      <vt:lpstr>Calibri</vt:lpstr>
      <vt:lpstr>Monotype Corsiva</vt:lpstr>
      <vt:lpstr>Rockwell</vt:lpstr>
      <vt:lpstr>Damask</vt:lpstr>
      <vt:lpstr>The English Colonies</vt:lpstr>
      <vt:lpstr>Early English Settlements – Roanoke Island</vt:lpstr>
      <vt:lpstr>The Lost Colony</vt:lpstr>
      <vt:lpstr>Jamestown, VA.  Est. 1607</vt:lpstr>
      <vt:lpstr>The Survival of Jamestown</vt:lpstr>
      <vt:lpstr>NOTE: Disease at Jamestown</vt:lpstr>
      <vt:lpstr>Maryland – Catholic Haven?</vt:lpstr>
      <vt:lpstr>Plymouth Colony</vt:lpstr>
      <vt:lpstr>The Massachusetts Bay Colony</vt:lpstr>
      <vt:lpstr>Rhode Island and Dissent</vt:lpstr>
      <vt:lpstr>Thomas Hooker establishes Connecticut - 1644</vt:lpstr>
      <vt:lpstr>The New England Colonies</vt:lpstr>
      <vt:lpstr>New Amsterdam – New York</vt:lpstr>
      <vt:lpstr>New Amsterdam-New York</vt:lpstr>
      <vt:lpstr>Pennsylvania: Penn’s Forest</vt:lpstr>
      <vt:lpstr>Pennsylvania – Quakers,  Tolerance, and the Backcountry</vt:lpstr>
      <vt:lpstr>New Jersey</vt:lpstr>
      <vt:lpstr>The Middle Colonies</vt:lpstr>
      <vt:lpstr>The Carolinas</vt:lpstr>
      <vt:lpstr>South Carolina – Rice, Indigo</vt:lpstr>
      <vt:lpstr>North Carolina: More Chesapeake than Plantation </vt:lpstr>
      <vt:lpstr>Georgia – a Debtor’s Colony</vt:lpstr>
      <vt:lpstr>Part II.  Olaudah Equiano – an account of the Middle Passage</vt:lpstr>
      <vt:lpstr>1.  What makes this account of the Middle Passage so unique – and perhaps suspicious – as a source? </vt:lpstr>
      <vt:lpstr>2.   Olaudah Equiano purchased his own freedom and worked in the shipping industry in the American colonies before immigrating to England.  Why would he choose to live in England? </vt:lpstr>
      <vt:lpstr>3.  Was Equiano’s experience representative of other enslaved men and women?  Why or why not?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 Henry</cp:lastModifiedBy>
  <cp:revision>61</cp:revision>
  <dcterms:created xsi:type="dcterms:W3CDTF">2013-01-19T23:15:38Z</dcterms:created>
  <dcterms:modified xsi:type="dcterms:W3CDTF">2016-09-19T13:53:48Z</dcterms:modified>
</cp:coreProperties>
</file>